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  <p:sldMasterId id="2147483658" r:id="rId3"/>
  </p:sldMasterIdLst>
  <p:notesMasterIdLst>
    <p:notesMasterId r:id="rId5"/>
  </p:notesMasterIdLst>
  <p:sldIdLst>
    <p:sldId id="256" r:id="rId4"/>
    <p:sldId id="264" r:id="rId6"/>
    <p:sldId id="267" r:id="rId7"/>
    <p:sldId id="268" r:id="rId8"/>
    <p:sldId id="257" r:id="rId9"/>
    <p:sldId id="258" r:id="rId10"/>
    <p:sldId id="259" r:id="rId11"/>
    <p:sldId id="260" r:id="rId12"/>
    <p:sldId id="261" r:id="rId13"/>
    <p:sldId id="262" r:id="rId14"/>
    <p:sldId id="263" r:id="rId15"/>
  </p:sldIdLst>
  <p:sldSz cx="14630400" cy="8229600"/>
  <p:notesSz cx="8229600" cy="14630400"/>
  <p:embeddedFontLst>
    <p:embeddedFont>
      <p:font typeface="Aldhabi" panose="01000000000000000000" pitchFamily="2" charset="-78"/>
      <p:regular r:id="rId19"/>
    </p:embeddedFont>
    <p:embeddedFont>
      <p:font typeface="Aparajita" panose="02020603050405020304" pitchFamily="18" charset="0"/>
      <p:regular r:id="rId20"/>
    </p:embeddedFont>
    <p:embeddedFont>
      <p:font typeface="Cambria" panose="02040503050406030204" pitchFamily="18" charset="0"/>
      <p:regular r:id="rId21"/>
    </p:embeddedFont>
    <p:embeddedFont>
      <p:font typeface="Aptos Serif" panose="02020604070405020304" pitchFamily="18" charset="0"/>
      <p:regular r:id="rId22"/>
    </p:embeddedFont>
    <p:embeddedFont>
      <p:font typeface="Open Sans" panose="020B0606030504020204" pitchFamily="34" charset="0"/>
      <p:regular r:id="rId23"/>
    </p:embeddedFont>
    <p:embeddedFont>
      <p:font typeface="Open Sans" panose="020B0606030504020204" pitchFamily="34" charset="-122"/>
      <p:regular r:id="rId24"/>
    </p:embeddedFont>
    <p:embeddedFont>
      <p:font typeface="Open Sans" panose="020B0606030504020204" pitchFamily="34" charset="-120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5" Type="http://schemas.openxmlformats.org/officeDocument/2006/relationships/font" Target="fonts/font7.fntdata"/><Relationship Id="rId24" Type="http://schemas.openxmlformats.org/officeDocument/2006/relationships/font" Target="fonts/font6.fntdata"/><Relationship Id="rId23" Type="http://schemas.openxmlformats.org/officeDocument/2006/relationships/font" Target="fonts/font5.fntdata"/><Relationship Id="rId22" Type="http://schemas.openxmlformats.org/officeDocument/2006/relationships/font" Target="fonts/font4.fntdata"/><Relationship Id="rId21" Type="http://schemas.openxmlformats.org/officeDocument/2006/relationships/font" Target="fonts/font3.fntdata"/><Relationship Id="rId20" Type="http://schemas.openxmlformats.org/officeDocument/2006/relationships/font" Target="fonts/font2.fntdata"/><Relationship Id="rId2" Type="http://schemas.openxmlformats.org/officeDocument/2006/relationships/theme" Target="theme/theme1.xml"/><Relationship Id="rId19" Type="http://schemas.openxmlformats.org/officeDocument/2006/relationships/font" Target="fonts/font1.fntdata"/><Relationship Id="rId18" Type="http://schemas.openxmlformats.org/officeDocument/2006/relationships/tableStyles" Target="tableStyles.xml"/><Relationship Id="rId17" Type="http://schemas.openxmlformats.org/officeDocument/2006/relationships/viewProps" Target="viewProps.xml"/><Relationship Id="rId16" Type="http://schemas.openxmlformats.org/officeDocument/2006/relationships/presProps" Target="presProps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0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1.xml"/><Relationship Id="rId10" Type="http://schemas.openxmlformats.org/officeDocument/2006/relationships/theme" Target="../theme/theme2.xml"/><Relationship Id="rId1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9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9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5.xml"/><Relationship Id="rId6" Type="http://schemas.openxmlformats.org/officeDocument/2006/relationships/slideLayout" Target="../slideLayouts/slideLayout6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6.png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71127" y="2051567"/>
            <a:ext cx="7556421" cy="195643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r>
              <a:rPr lang="en-US" sz="9600" spc="85" dirty="0">
                <a:solidFill>
                  <a:srgbClr val="000000"/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SAATHI</a:t>
            </a:r>
            <a:endParaRPr lang="en-US" sz="9600" spc="85" dirty="0">
              <a:solidFill>
                <a:srgbClr val="000000"/>
              </a:solidFill>
              <a:latin typeface="Aldhabi" panose="01000000000000000000" pitchFamily="2" charset="-78"/>
              <a:cs typeface="Aldhabi" panose="01000000000000000000" pitchFamily="2" charset="-78"/>
            </a:endParaRPr>
          </a:p>
          <a:p>
            <a:pPr>
              <a:lnSpc>
                <a:spcPct val="100000"/>
              </a:lnSpc>
            </a:pPr>
            <a:r>
              <a:rPr lang="en-US" sz="2800" b="1" spc="287" dirty="0">
                <a:solidFill>
                  <a:srgbClr val="000000"/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Because there is no health without mental health</a:t>
            </a:r>
            <a:endParaRPr lang="en-US" sz="3600" b="1" spc="287" dirty="0">
              <a:solidFill>
                <a:srgbClr val="000000"/>
              </a:solidFill>
              <a:latin typeface="Aldhabi" panose="01000000000000000000" pitchFamily="2" charset="-78"/>
              <a:cs typeface="Aldhabi" panose="01000000000000000000" pitchFamily="2" charset="-78"/>
            </a:endParaRPr>
          </a:p>
          <a:p>
            <a:pPr>
              <a:lnSpc>
                <a:spcPts val="7700"/>
              </a:lnSpc>
            </a:pPr>
            <a:endParaRPr lang="en-US" sz="9600" spc="85" dirty="0">
              <a:solidFill>
                <a:srgbClr val="000000"/>
              </a:solidFill>
              <a:latin typeface="Aldhabi" panose="01000000000000000000" pitchFamily="2" charset="-78"/>
              <a:cs typeface="Aldhabi" panose="01000000000000000000" pitchFamily="2" charset="-78"/>
            </a:endParaRPr>
          </a:p>
          <a:p>
            <a:pPr marL="0" indent="0">
              <a:lnSpc>
                <a:spcPts val="7700"/>
              </a:lnSpc>
              <a:buNone/>
            </a:pPr>
            <a:endParaRPr lang="en-US" sz="6150" dirty="0"/>
          </a:p>
        </p:txBody>
      </p:sp>
      <p:sp>
        <p:nvSpPr>
          <p:cNvPr id="4" name="Text 1"/>
          <p:cNvSpPr/>
          <p:nvPr/>
        </p:nvSpPr>
        <p:spPr>
          <a:xfrm>
            <a:off x="671026" y="4392057"/>
            <a:ext cx="7759196" cy="151745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3200" dirty="0">
                <a:solidFill>
                  <a:srgbClr val="000000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A mental health and well-being surveillance, assessment and tracking solution among students.</a:t>
            </a:r>
            <a:endParaRPr lang="en-US" sz="3200" dirty="0">
              <a:solidFill>
                <a:srgbClr val="000000"/>
              </a:solidFill>
              <a:latin typeface="Aparajita" panose="02020603050405020304" pitchFamily="18" charset="0"/>
              <a:cs typeface="Aparajita" panose="02020603050405020304" pitchFamily="18" charset="0"/>
            </a:endParaRPr>
          </a:p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5753457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7" name="Text 3"/>
          <p:cNvSpPr/>
          <p:nvPr/>
        </p:nvSpPr>
        <p:spPr>
          <a:xfrm>
            <a:off x="671127" y="6116360"/>
            <a:ext cx="3395811" cy="44588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39393C"/>
                </a:solidFill>
                <a:latin typeface="Open Sans Bold" pitchFamily="34" charset="0"/>
                <a:ea typeface="Open Sans Bold" pitchFamily="34" charset="-122"/>
                <a:cs typeface="Open Sans Bold" pitchFamily="34" charset="-120"/>
              </a:rPr>
              <a:t>Ashutosh V</a:t>
            </a:r>
            <a:r>
              <a:rPr lang="en-US" sz="2200" b="1" dirty="0" err="1">
                <a:solidFill>
                  <a:srgbClr val="39393C"/>
                </a:solidFill>
                <a:latin typeface="Open Sans Bold" pitchFamily="34" charset="0"/>
                <a:ea typeface="Open Sans Bold" pitchFamily="34" charset="-122"/>
                <a:cs typeface="Open Sans Bold" pitchFamily="34" charset="-120"/>
              </a:rPr>
              <a:t>erma</a:t>
            </a:r>
            <a:endParaRPr lang="en-US" sz="2200" b="1" dirty="0">
              <a:solidFill>
                <a:srgbClr val="39393C"/>
              </a:solidFill>
              <a:latin typeface="Open Sans Bold" pitchFamily="34" charset="0"/>
              <a:ea typeface="Open Sans Bold" pitchFamily="34" charset="-122"/>
              <a:cs typeface="Open Sans Bold" pitchFamily="34" charset="-120"/>
            </a:endParaRPr>
          </a:p>
          <a:p>
            <a:pPr marL="0" indent="0" algn="l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39393C"/>
                </a:solidFill>
                <a:latin typeface="Open Sans Bold" pitchFamily="34" charset="0"/>
                <a:ea typeface="Open Sans Bold" pitchFamily="34" charset="-122"/>
                <a:cs typeface="Open Sans Bold" pitchFamily="34" charset="-120"/>
              </a:rPr>
              <a:t>Ananya V</a:t>
            </a:r>
            <a:r>
              <a:rPr lang="en-US" sz="2200" b="1" dirty="0" err="1">
                <a:solidFill>
                  <a:srgbClr val="39393C"/>
                </a:solidFill>
                <a:latin typeface="Open Sans Bold" pitchFamily="34" charset="0"/>
                <a:ea typeface="Open Sans Bold" pitchFamily="34" charset="-122"/>
                <a:cs typeface="Open Sans Bold" pitchFamily="34" charset="-120"/>
              </a:rPr>
              <a:t>erma</a:t>
            </a:r>
            <a:endParaRPr lang="en-US" sz="2200" b="1" dirty="0">
              <a:solidFill>
                <a:srgbClr val="39393C"/>
              </a:solidFill>
              <a:latin typeface="Open Sans Bold" pitchFamily="34" charset="0"/>
              <a:ea typeface="Open Sans Bold" pitchFamily="34" charset="-122"/>
              <a:cs typeface="Open Sans Bold" pitchFamily="34" charset="-120"/>
            </a:endParaRPr>
          </a:p>
          <a:p>
            <a:pPr marL="0" indent="0" algn="l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39393C"/>
                </a:solidFill>
                <a:latin typeface="Open Sans Bold" pitchFamily="34" charset="0"/>
                <a:ea typeface="Open Sans Bold" pitchFamily="34" charset="-122"/>
                <a:cs typeface="Open Sans Bold" pitchFamily="34" charset="-120"/>
              </a:rPr>
              <a:t>Arpita</a:t>
            </a:r>
            <a:endParaRPr lang="en-US" sz="2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699974"/>
            <a:ext cx="6332577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Key Project Deliverables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748915"/>
            <a:ext cx="7556421" cy="3780711"/>
          </a:xfrm>
          <a:prstGeom prst="roundRect">
            <a:avLst>
              <a:gd name="adj" fmla="val 900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" name="Shape 2"/>
          <p:cNvSpPr/>
          <p:nvPr/>
        </p:nvSpPr>
        <p:spPr>
          <a:xfrm>
            <a:off x="6287810" y="2748914"/>
            <a:ext cx="7435365" cy="1013221"/>
          </a:xfrm>
          <a:prstGeom prst="rect">
            <a:avLst/>
          </a:prstGeom>
          <a:solidFill>
            <a:srgbClr val="FFFFFF">
              <a:alpha val="4000"/>
            </a:srgbClr>
          </a:solidFill>
        </p:spPr>
        <p:txBody>
          <a:bodyPr/>
          <a:lstStyle/>
          <a:p>
            <a:endParaRPr lang="en-IN" dirty="0"/>
          </a:p>
        </p:txBody>
      </p:sp>
      <p:sp>
        <p:nvSpPr>
          <p:cNvPr id="6" name="Text 3"/>
          <p:cNvSpPr/>
          <p:nvPr/>
        </p:nvSpPr>
        <p:spPr>
          <a:xfrm>
            <a:off x="6514624" y="2900243"/>
            <a:ext cx="3313152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IN" sz="1600" dirty="0"/>
              <a:t>AI-Powered Chatbot System                </a:t>
            </a:r>
            <a:r>
              <a:rPr lang="en-IN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Utilizing CBT and BA techniques , Providing </a:t>
            </a:r>
            <a:endParaRPr lang="en-IN" sz="16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lnSpc>
                <a:spcPts val="2850"/>
              </a:lnSpc>
              <a:buNone/>
            </a:pPr>
            <a:r>
              <a:rPr lang="en-IN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                                                                  personalized mental health support</a:t>
            </a:r>
            <a:endParaRPr lang="en-US" sz="175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10289024" y="2900243"/>
            <a:ext cx="3313152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6287810" y="3769757"/>
            <a:ext cx="7541181" cy="1376124"/>
          </a:xfrm>
          <a:prstGeom prst="rect">
            <a:avLst/>
          </a:prstGeom>
          <a:solidFill>
            <a:srgbClr val="000000">
              <a:alpha val="4000"/>
            </a:srgbClr>
          </a:solidFill>
        </p:spPr>
        <p:txBody>
          <a:bodyPr/>
          <a:lstStyle/>
          <a:p>
            <a:endParaRPr lang="en-IN" dirty="0"/>
          </a:p>
        </p:txBody>
      </p:sp>
      <p:sp>
        <p:nvSpPr>
          <p:cNvPr id="9" name="Text 6"/>
          <p:cNvSpPr/>
          <p:nvPr/>
        </p:nvSpPr>
        <p:spPr>
          <a:xfrm>
            <a:off x="6514624" y="3913465"/>
            <a:ext cx="3313152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600" dirty="0"/>
              <a:t>Mood Detection and Scoring </a:t>
            </a:r>
            <a:endParaRPr lang="en-US" sz="1600" dirty="0"/>
          </a:p>
          <a:p>
            <a:pPr marL="0" indent="0">
              <a:lnSpc>
                <a:spcPts val="2850"/>
              </a:lnSpc>
              <a:buNone/>
            </a:pPr>
            <a:r>
              <a:rPr lang="en-US" sz="1600" dirty="0"/>
              <a:t>Framework: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9645805" y="3966209"/>
            <a:ext cx="4077370" cy="90737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Categorize user emotions ,assign mental health scores , continuous monitoring.</a:t>
            </a:r>
            <a:endParaRPr lang="en-US" sz="175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" name="Shape 8"/>
          <p:cNvSpPr/>
          <p:nvPr/>
        </p:nvSpPr>
        <p:spPr>
          <a:xfrm>
            <a:off x="6181994" y="5153503"/>
            <a:ext cx="7541181" cy="1376124"/>
          </a:xfrm>
          <a:prstGeom prst="rect">
            <a:avLst/>
          </a:prstGeom>
          <a:solidFill>
            <a:srgbClr val="FFFFFF">
              <a:alpha val="4000"/>
            </a:srgbClr>
          </a:solidFill>
        </p:spPr>
        <p:txBody>
          <a:bodyPr/>
          <a:lstStyle/>
          <a:p>
            <a:endParaRPr lang="en-IN" dirty="0"/>
          </a:p>
        </p:txBody>
      </p:sp>
      <p:sp>
        <p:nvSpPr>
          <p:cNvPr id="12" name="Text 9"/>
          <p:cNvSpPr/>
          <p:nvPr/>
        </p:nvSpPr>
        <p:spPr>
          <a:xfrm>
            <a:off x="6514624" y="5289590"/>
            <a:ext cx="3313152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IN" sz="1600" dirty="0"/>
              <a:t>Comprehensive Mental Health</a:t>
            </a:r>
            <a:endParaRPr lang="en-IN" sz="1600" dirty="0"/>
          </a:p>
          <a:p>
            <a:pPr marL="0" indent="0">
              <a:lnSpc>
                <a:spcPts val="2850"/>
              </a:lnSpc>
              <a:buNone/>
            </a:pPr>
            <a:r>
              <a:rPr lang="en-IN" sz="1600" dirty="0"/>
              <a:t> Reports: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10289024" y="5289590"/>
            <a:ext cx="3313152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16" name="Rectangle 3"/>
          <p:cNvSpPr>
            <a:spLocks noChangeArrowheads="1"/>
          </p:cNvSpPr>
          <p:nvPr/>
        </p:nvSpPr>
        <p:spPr bwMode="auto">
          <a:xfrm>
            <a:off x="9645805" y="5296507"/>
            <a:ext cx="5118410" cy="6155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Tracking progress</a:t>
            </a:r>
            <a:r>
              <a:rPr lang="en-US" alt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,</a:t>
            </a:r>
            <a:r>
              <a:rPr lang="en-US" altLang="en-US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providing behavioral recommendations 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642586"/>
            <a:ext cx="6946583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Next Steps and Conclusion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94667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0E0EC"/>
          </a:solidFill>
        </p:spPr>
        <p:txBody>
          <a:bodyPr/>
          <a:lstStyle/>
          <a:p>
            <a:endParaRPr lang="en-IN"/>
          </a:p>
        </p:txBody>
      </p:sp>
      <p:sp>
        <p:nvSpPr>
          <p:cNvPr id="5" name="Text 2"/>
          <p:cNvSpPr/>
          <p:nvPr/>
        </p:nvSpPr>
        <p:spPr>
          <a:xfrm>
            <a:off x="6470094" y="3031688"/>
            <a:ext cx="130373" cy="34028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7017306" y="2946678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Scale and Expand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8421567" y="4842986"/>
            <a:ext cx="1523486" cy="4571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10171867" y="294667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0E0EC"/>
          </a:solidFill>
        </p:spPr>
        <p:txBody>
          <a:bodyPr/>
          <a:lstStyle/>
          <a:p>
            <a:endParaRPr lang="en-IN"/>
          </a:p>
        </p:txBody>
      </p:sp>
      <p:sp>
        <p:nvSpPr>
          <p:cNvPr id="9" name="Text 6"/>
          <p:cNvSpPr/>
          <p:nvPr/>
        </p:nvSpPr>
        <p:spPr>
          <a:xfrm>
            <a:off x="10337959" y="3031688"/>
            <a:ext cx="177998" cy="34028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0908983" y="2946678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Forge Partnerships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908983" y="3437096"/>
            <a:ext cx="2927747" cy="145161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anose="020B0606030504020204" pitchFamily="34" charset="0"/>
                <a:ea typeface="Open Sans" panose="020B0606030504020204" pitchFamily="34" charset="-122"/>
                <a:cs typeface="Open Sans" panose="020B0606030504020204" pitchFamily="34" charset="-120"/>
              </a:rPr>
              <a:t>Collaborate with government, private sector, and civil society to further strengthen the initiative.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6280190" y="5370671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0E0EC"/>
          </a:solidFill>
        </p:spPr>
        <p:txBody>
          <a:bodyPr/>
          <a:lstStyle/>
          <a:p>
            <a:endParaRPr lang="en-IN"/>
          </a:p>
        </p:txBody>
      </p:sp>
      <p:sp>
        <p:nvSpPr>
          <p:cNvPr id="13" name="Text 10"/>
          <p:cNvSpPr/>
          <p:nvPr/>
        </p:nvSpPr>
        <p:spPr>
          <a:xfrm>
            <a:off x="6452235" y="5455682"/>
            <a:ext cx="166092" cy="34028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7017306" y="5370671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Monitor and Evaluate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017306" y="5861090"/>
            <a:ext cx="6819305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anose="020B0606030504020204" pitchFamily="34" charset="0"/>
                <a:ea typeface="Open Sans" panose="020B0606030504020204" pitchFamily="34" charset="-122"/>
                <a:cs typeface="Open Sans" panose="020B0606030504020204" pitchFamily="34" charset="-120"/>
              </a:rPr>
              <a:t>Continuously assess the project's performance and make adjustments to optimize its effectiveness.</a:t>
            </a:r>
            <a:endParaRPr lang="en-US" sz="1750" dirty="0"/>
          </a:p>
        </p:txBody>
      </p:sp>
      <p:sp>
        <p:nvSpPr>
          <p:cNvPr id="16" name="Rectangle 1"/>
          <p:cNvSpPr>
            <a:spLocks noChangeArrowheads="1"/>
          </p:cNvSpPr>
          <p:nvPr/>
        </p:nvSpPr>
        <p:spPr bwMode="auto">
          <a:xfrm>
            <a:off x="6919793" y="3433187"/>
            <a:ext cx="3025259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Explores automation of mental health detection using Cognitive Behavioral Therapy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90204" pitchFamily="34" charset="0"/>
              </a:rPr>
              <a:t>.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8900000" flipH="1">
            <a:off x="-451387" y="-304404"/>
            <a:ext cx="2193165" cy="1652386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8900000" flipH="1">
            <a:off x="1069969" y="506575"/>
            <a:ext cx="774441" cy="774441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8900000" flipH="1">
            <a:off x="12052178" y="786168"/>
            <a:ext cx="824966" cy="824966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0800000" flipH="1">
            <a:off x="11227971" y="0"/>
            <a:ext cx="3402429" cy="1777004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9571612" y="7338601"/>
            <a:ext cx="1793416" cy="8909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rcRect l="5255" r="19894" b="-1"/>
          <a:stretch>
            <a:fillRect/>
          </a:stretch>
        </p:blipFill>
        <p:spPr>
          <a:xfrm>
            <a:off x="772160" y="924151"/>
            <a:ext cx="13086079" cy="6381295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9124896" y="7743771"/>
            <a:ext cx="977883" cy="48582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572323" y="1427356"/>
            <a:ext cx="9333570" cy="49845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8900000" flipH="1">
            <a:off x="-451387" y="-304404"/>
            <a:ext cx="2193165" cy="1652386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8900000" flipH="1">
            <a:off x="1069969" y="506575"/>
            <a:ext cx="774441" cy="774441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8900000" flipH="1">
            <a:off x="12052178" y="786168"/>
            <a:ext cx="824966" cy="824966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0800000" flipH="1">
            <a:off x="11227971" y="0"/>
            <a:ext cx="3402429" cy="1777004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9571612" y="7338601"/>
            <a:ext cx="1793416" cy="8909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Isosceles Triangle 1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9124896" y="7743771"/>
            <a:ext cx="977883" cy="48582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572323" y="1427356"/>
            <a:ext cx="9333570" cy="49845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/>
          </a:p>
        </p:txBody>
      </p:sp>
      <p:pic>
        <p:nvPicPr>
          <p:cNvPr id="-2147482614" name="Picture -2147482615" descr="Screenshot 2025-05-07 15091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7390" y="285115"/>
            <a:ext cx="13215620" cy="745871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8900000" flipH="1">
            <a:off x="-451387" y="-304404"/>
            <a:ext cx="2193165" cy="1652386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8900000" flipH="1">
            <a:off x="1069969" y="506575"/>
            <a:ext cx="774441" cy="774441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8900000" flipH="1">
            <a:off x="12052178" y="786168"/>
            <a:ext cx="824966" cy="824966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0800000" flipH="1">
            <a:off x="11227971" y="0"/>
            <a:ext cx="3402429" cy="1777004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9571612" y="7338601"/>
            <a:ext cx="1793416" cy="8909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Isosceles Triangle 1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9124896" y="7743771"/>
            <a:ext cx="977883" cy="48582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572323" y="1427356"/>
            <a:ext cx="9333570" cy="49845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/>
          </a:p>
        </p:txBody>
      </p:sp>
      <p:pic>
        <p:nvPicPr>
          <p:cNvPr id="-2147482615" name="Picture -2147482616" descr="Screenshot 2025-05-07 15085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3095" y="351790"/>
            <a:ext cx="13203555" cy="74358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95607"/>
            <a:ext cx="5670590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u="sng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Project Abstract</a:t>
            </a:r>
            <a:endParaRPr lang="en-US" sz="4450" u="sng" dirty="0"/>
          </a:p>
        </p:txBody>
      </p:sp>
      <p:sp>
        <p:nvSpPr>
          <p:cNvPr id="3" name="Text 1"/>
          <p:cNvSpPr/>
          <p:nvPr/>
        </p:nvSpPr>
        <p:spPr>
          <a:xfrm>
            <a:off x="854438" y="3174933"/>
            <a:ext cx="2959278" cy="45075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Overview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 flipH="1">
            <a:off x="5096104" y="3757792"/>
            <a:ext cx="3991690" cy="227212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000" dirty="0">
                <a:latin typeface="Aptos" panose="020B0004020202020204" pitchFamily="34" charset="0"/>
              </a:rPr>
              <a:t>A </a:t>
            </a:r>
            <a:r>
              <a:rPr lang="en-US" sz="2000" b="1" dirty="0">
                <a:latin typeface="Aptos" panose="020B0004020202020204" pitchFamily="34" charset="0"/>
              </a:rPr>
              <a:t>secure and human-like chatbot</a:t>
            </a:r>
            <a:r>
              <a:rPr lang="en-US" sz="2000" dirty="0">
                <a:latin typeface="Aptos" panose="020B0004020202020204" pitchFamily="34" charset="0"/>
              </a:rPr>
              <a:t> to interact effectively with students.</a:t>
            </a:r>
            <a:endParaRPr lang="en-US" sz="2000" dirty="0">
              <a:latin typeface="Aptos" panose="020B0004020202020204" pitchFamily="34" charset="0"/>
            </a:endParaRPr>
          </a:p>
          <a:p>
            <a:pPr marL="0" indent="0">
              <a:lnSpc>
                <a:spcPts val="2850"/>
              </a:lnSpc>
              <a:buNone/>
            </a:pPr>
            <a:r>
              <a:rPr lang="en-US" sz="2000" dirty="0">
                <a:latin typeface="Aptos" panose="020B0004020202020204" pitchFamily="34" charset="0"/>
              </a:rPr>
              <a:t>Improve </a:t>
            </a:r>
            <a:r>
              <a:rPr lang="en-US" sz="2000" b="1" dirty="0">
                <a:latin typeface="Aptos" panose="020B0004020202020204" pitchFamily="34" charset="0"/>
              </a:rPr>
              <a:t>model accuracy</a:t>
            </a:r>
            <a:r>
              <a:rPr lang="en-US" sz="2000" dirty="0">
                <a:latin typeface="Aptos" panose="020B0004020202020204" pitchFamily="34" charset="0"/>
              </a:rPr>
              <a:t> to ensure meaningful, empathetic, and context-aware responses.</a:t>
            </a:r>
            <a:endParaRPr lang="en-US" sz="2000" dirty="0">
              <a:latin typeface="Aptos" panose="020B0004020202020204" pitchFamily="34" charset="0"/>
            </a:endParaRPr>
          </a:p>
          <a:p>
            <a:pPr marL="0" indent="0">
              <a:lnSpc>
                <a:spcPts val="2850"/>
              </a:lnSpc>
              <a:buNone/>
            </a:pPr>
            <a:r>
              <a:rPr lang="en-US" sz="2000" dirty="0">
                <a:latin typeface="Aptos" panose="020B0004020202020204" pitchFamily="34" charset="0"/>
              </a:rPr>
              <a:t>Expand the </a:t>
            </a:r>
            <a:r>
              <a:rPr lang="en-US" sz="2000" b="1" dirty="0">
                <a:latin typeface="Aptos" panose="020B0004020202020204" pitchFamily="34" charset="0"/>
              </a:rPr>
              <a:t>dataset</a:t>
            </a:r>
            <a:r>
              <a:rPr lang="en-US" sz="2000" dirty="0">
                <a:latin typeface="Aptos" panose="020B0004020202020204" pitchFamily="34" charset="0"/>
              </a:rPr>
              <a:t> to include diverse mental health scenarios for broader coverage and improved intervention.</a:t>
            </a:r>
            <a:endParaRPr lang="en-US" sz="2000" dirty="0">
              <a:latin typeface="Aptos" panose="020B0004020202020204" pitchFamily="34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5096104" y="3174933"/>
            <a:ext cx="3072059" cy="58285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Key Objectives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27072" y="5754870"/>
            <a:ext cx="1783971" cy="27504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174933"/>
            <a:ext cx="2835236" cy="45075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Approach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3757792"/>
            <a:ext cx="3978116" cy="175337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000" dirty="0"/>
              <a:t>Initial focus was placed on </a:t>
            </a:r>
            <a:r>
              <a:rPr lang="en-US" sz="2000" b="1" dirty="0"/>
              <a:t>natural language processing (NLP)</a:t>
            </a:r>
            <a:r>
              <a:rPr lang="en-US" sz="2000" dirty="0"/>
              <a:t> techniques to ensure </a:t>
            </a:r>
            <a:r>
              <a:rPr lang="en-US" sz="2000" dirty="0">
                <a:latin typeface="Aptos" panose="020B0004020202020204" pitchFamily="34" charset="0"/>
              </a:rPr>
              <a:t>Human-like chatbot Interactions with Students suffering from any mental health issue  and focused on Noble improvements in  model accuracy and dataset expansion for effective early mental health intervention.</a:t>
            </a:r>
            <a:endParaRPr lang="en-US" sz="2000" dirty="0">
              <a:latin typeface="Aptos" panose="020B0004020202020204" pitchFamily="34" charset="0"/>
            </a:endParaRPr>
          </a:p>
        </p:txBody>
      </p:sp>
      <p:sp>
        <p:nvSpPr>
          <p:cNvPr id="11" name="Rectangle 3"/>
          <p:cNvSpPr>
            <a:spLocks noChangeArrowheads="1"/>
          </p:cNvSpPr>
          <p:nvPr/>
        </p:nvSpPr>
        <p:spPr bwMode="auto">
          <a:xfrm>
            <a:off x="780217" y="3757792"/>
            <a:ext cx="3791783" cy="3477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This project aims is to offer a safe, supportive, and engaging environment for students dealing with mental health issues, using a human-like chatbot. This system ensures early intervention and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ptos" panose="020B00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sz="2000" b="1" dirty="0">
                <a:latin typeface="Aptos" panose="020B0004020202020204" pitchFamily="34" charset="0"/>
              </a:rPr>
              <a:t>secure and natural</a:t>
            </a:r>
            <a:r>
              <a:rPr lang="en-US" sz="2000" dirty="0">
                <a:latin typeface="Aptos" panose="020B0004020202020204" pitchFamily="34" charset="0"/>
              </a:rPr>
              <a:t> interactions, providing comfort and guidance to students ,t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hereby improving mental health outcomes.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ptos" panose="020B0004020202020204" pitchFamily="3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53436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09613" y="3139202"/>
            <a:ext cx="6649403" cy="63353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4950"/>
              </a:lnSpc>
              <a:buNone/>
            </a:pPr>
            <a:r>
              <a:rPr lang="en-US" sz="395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Project Goals and Objectives</a:t>
            </a:r>
            <a:endParaRPr lang="en-US" sz="3950" dirty="0"/>
          </a:p>
        </p:txBody>
      </p:sp>
      <p:sp>
        <p:nvSpPr>
          <p:cNvPr id="4" name="Shape 1"/>
          <p:cNvSpPr/>
          <p:nvPr/>
        </p:nvSpPr>
        <p:spPr>
          <a:xfrm>
            <a:off x="7303770" y="4076819"/>
            <a:ext cx="22860" cy="3547943"/>
          </a:xfrm>
          <a:prstGeom prst="roundRect">
            <a:avLst>
              <a:gd name="adj" fmla="val 133041"/>
            </a:avLst>
          </a:prstGeom>
          <a:solidFill>
            <a:srgbClr val="C6C6D2"/>
          </a:solidFill>
        </p:spPr>
        <p:txBody>
          <a:bodyPr/>
          <a:lstStyle/>
          <a:p>
            <a:endParaRPr lang="en-IN"/>
          </a:p>
        </p:txBody>
      </p:sp>
      <p:sp>
        <p:nvSpPr>
          <p:cNvPr id="5" name="Shape 2"/>
          <p:cNvSpPr/>
          <p:nvPr/>
        </p:nvSpPr>
        <p:spPr>
          <a:xfrm>
            <a:off x="6400383" y="4521398"/>
            <a:ext cx="709613" cy="22860"/>
          </a:xfrm>
          <a:prstGeom prst="roundRect">
            <a:avLst>
              <a:gd name="adj" fmla="val 133041"/>
            </a:avLst>
          </a:prstGeom>
          <a:solidFill>
            <a:srgbClr val="C6C6D2"/>
          </a:solidFill>
        </p:spPr>
        <p:txBody>
          <a:bodyPr/>
          <a:lstStyle/>
          <a:p>
            <a:endParaRPr lang="en-IN"/>
          </a:p>
        </p:txBody>
      </p:sp>
      <p:sp>
        <p:nvSpPr>
          <p:cNvPr id="6" name="Shape 3"/>
          <p:cNvSpPr/>
          <p:nvPr/>
        </p:nvSpPr>
        <p:spPr>
          <a:xfrm>
            <a:off x="7087136" y="4304824"/>
            <a:ext cx="456128" cy="456128"/>
          </a:xfrm>
          <a:prstGeom prst="roundRect">
            <a:avLst>
              <a:gd name="adj" fmla="val 6668"/>
            </a:avLst>
          </a:prstGeom>
          <a:solidFill>
            <a:srgbClr val="E0E0EC"/>
          </a:solidFill>
        </p:spPr>
        <p:txBody>
          <a:bodyPr/>
          <a:lstStyle/>
          <a:p>
            <a:endParaRPr lang="en-IN"/>
          </a:p>
        </p:txBody>
      </p:sp>
      <p:sp>
        <p:nvSpPr>
          <p:cNvPr id="7" name="Text 4"/>
          <p:cNvSpPr/>
          <p:nvPr/>
        </p:nvSpPr>
        <p:spPr>
          <a:xfrm>
            <a:off x="7256919" y="4380786"/>
            <a:ext cx="116562" cy="30408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1</a:t>
            </a:r>
            <a:endParaRPr lang="en-US" sz="2350" dirty="0"/>
          </a:p>
        </p:txBody>
      </p:sp>
      <p:sp>
        <p:nvSpPr>
          <p:cNvPr id="8" name="Text 5"/>
          <p:cNvSpPr/>
          <p:nvPr/>
        </p:nvSpPr>
        <p:spPr>
          <a:xfrm>
            <a:off x="1059923" y="4279463"/>
            <a:ext cx="5140138" cy="48148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r">
              <a:lnSpc>
                <a:spcPts val="2450"/>
              </a:lnSpc>
              <a:buNone/>
            </a:pPr>
            <a:r>
              <a:rPr lang="en-US" sz="2000" dirty="0">
                <a:latin typeface="Playfair Display Bold" pitchFamily="34" charset="0"/>
              </a:rPr>
              <a:t>Achieve Secure and Human-like Chatbot </a:t>
            </a:r>
            <a:endParaRPr lang="en-US" sz="2000" dirty="0">
              <a:latin typeface="Playfair Display Bold" pitchFamily="34" charset="0"/>
            </a:endParaRPr>
          </a:p>
          <a:p>
            <a:pPr marL="0" indent="0" algn="r">
              <a:lnSpc>
                <a:spcPts val="2450"/>
              </a:lnSpc>
              <a:buNone/>
            </a:pPr>
            <a:r>
              <a:rPr lang="en-US" sz="2000" dirty="0">
                <a:latin typeface="Playfair Display Bold" pitchFamily="34" charset="0"/>
              </a:rPr>
              <a:t>Interactions</a:t>
            </a:r>
            <a:endParaRPr lang="en-US" sz="1950" dirty="0">
              <a:latin typeface="Playfair Display Bold" pitchFamily="3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405903" y="4919381"/>
            <a:ext cx="6285943" cy="97187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r">
              <a:lnSpc>
                <a:spcPts val="2550"/>
              </a:lnSpc>
              <a:buNone/>
            </a:pPr>
            <a:r>
              <a:rPr lang="en-US" sz="1200" dirty="0">
                <a:latin typeface="Cambria" panose="02040503050406030204" pitchFamily="18" charset="0"/>
                <a:ea typeface="Cambria" panose="02040503050406030204" pitchFamily="18" charset="0"/>
                <a:cs typeface="Angsana New" panose="020B0502040204020203" pitchFamily="18" charset="-34"/>
              </a:rPr>
              <a:t> capable of delivering empathetic, human-like responses to students experiencing mental health challenges while ensuring robust </a:t>
            </a:r>
            <a:r>
              <a:rPr lang="en-US" sz="1200" b="1" dirty="0">
                <a:latin typeface="Cambria" panose="02040503050406030204" pitchFamily="18" charset="0"/>
                <a:ea typeface="Cambria" panose="02040503050406030204" pitchFamily="18" charset="0"/>
                <a:cs typeface="Angsana New" panose="020B0502040204020203" pitchFamily="18" charset="-34"/>
              </a:rPr>
              <a:t>data privacy and security</a:t>
            </a:r>
            <a:r>
              <a:rPr lang="en-US" sz="1200" dirty="0">
                <a:latin typeface="Cambria" panose="02040503050406030204" pitchFamily="18" charset="0"/>
                <a:ea typeface="Cambria" panose="02040503050406030204" pitchFamily="18" charset="0"/>
                <a:cs typeface="Angsana New" panose="020B0502040204020203" pitchFamily="18" charset="-34"/>
              </a:rPr>
              <a:t> to maintain user trust and confidentiality</a:t>
            </a:r>
            <a:r>
              <a:rPr lang="en-US" sz="1400" dirty="0">
                <a:latin typeface="Aptos Serif" panose="02020604070405020304" pitchFamily="18" charset="0"/>
                <a:cs typeface="Aptos Serif" panose="02020604070405020304" pitchFamily="18" charset="0"/>
              </a:rPr>
              <a:t>.</a:t>
            </a:r>
            <a:endParaRPr lang="en-US" sz="1400" dirty="0">
              <a:latin typeface="Aptos Serif" panose="02020604070405020304" pitchFamily="18" charset="0"/>
              <a:cs typeface="Aptos Serif" panose="02020604070405020304" pitchFamily="18" charset="0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7520404" y="5534978"/>
            <a:ext cx="709613" cy="22860"/>
          </a:xfrm>
          <a:prstGeom prst="roundRect">
            <a:avLst>
              <a:gd name="adj" fmla="val 133041"/>
            </a:avLst>
          </a:prstGeom>
          <a:solidFill>
            <a:srgbClr val="C6C6D2"/>
          </a:solidFill>
        </p:spPr>
        <p:txBody>
          <a:bodyPr/>
          <a:lstStyle/>
          <a:p>
            <a:endParaRPr lang="en-IN"/>
          </a:p>
        </p:txBody>
      </p:sp>
      <p:sp>
        <p:nvSpPr>
          <p:cNvPr id="11" name="Shape 8"/>
          <p:cNvSpPr/>
          <p:nvPr/>
        </p:nvSpPr>
        <p:spPr>
          <a:xfrm>
            <a:off x="7087136" y="5318403"/>
            <a:ext cx="456128" cy="456128"/>
          </a:xfrm>
          <a:prstGeom prst="roundRect">
            <a:avLst>
              <a:gd name="adj" fmla="val 6668"/>
            </a:avLst>
          </a:prstGeom>
          <a:solidFill>
            <a:srgbClr val="E0E0EC"/>
          </a:solidFill>
        </p:spPr>
        <p:txBody>
          <a:bodyPr/>
          <a:lstStyle/>
          <a:p>
            <a:endParaRPr lang="en-IN"/>
          </a:p>
        </p:txBody>
      </p:sp>
      <p:sp>
        <p:nvSpPr>
          <p:cNvPr id="12" name="Text 9"/>
          <p:cNvSpPr/>
          <p:nvPr/>
        </p:nvSpPr>
        <p:spPr>
          <a:xfrm>
            <a:off x="7235607" y="5394365"/>
            <a:ext cx="159068" cy="30408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2</a:t>
            </a:r>
            <a:endParaRPr lang="en-US" sz="2350" dirty="0"/>
          </a:p>
        </p:txBody>
      </p:sp>
      <p:sp>
        <p:nvSpPr>
          <p:cNvPr id="13" name="Text 10"/>
          <p:cNvSpPr/>
          <p:nvPr/>
        </p:nvSpPr>
        <p:spPr>
          <a:xfrm>
            <a:off x="8430339" y="5293043"/>
            <a:ext cx="2534364" cy="31682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2000" dirty="0">
                <a:latin typeface="Playfair Display Bold" pitchFamily="34" charset="0"/>
              </a:rPr>
              <a:t>Provide Accessible Mental Health Support</a:t>
            </a:r>
            <a:r>
              <a:rPr lang="en-US" sz="2000" dirty="0"/>
              <a:t>:</a:t>
            </a:r>
            <a:endParaRPr lang="en-US" sz="1950" dirty="0"/>
          </a:p>
        </p:txBody>
      </p:sp>
      <p:sp>
        <p:nvSpPr>
          <p:cNvPr id="14" name="Text 11"/>
          <p:cNvSpPr/>
          <p:nvPr/>
        </p:nvSpPr>
        <p:spPr>
          <a:xfrm>
            <a:off x="8430339" y="5731431"/>
            <a:ext cx="5490448" cy="64865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/>
              <a:t>Create a safe and supportive AI-powered platform where students can discuss their mental health concerns without fear of judgment.</a:t>
            </a:r>
            <a:endParaRPr lang="en-US" sz="1550" dirty="0"/>
          </a:p>
        </p:txBody>
      </p:sp>
      <p:sp>
        <p:nvSpPr>
          <p:cNvPr id="15" name="Shape 12"/>
          <p:cNvSpPr/>
          <p:nvPr/>
        </p:nvSpPr>
        <p:spPr>
          <a:xfrm>
            <a:off x="6400383" y="6447234"/>
            <a:ext cx="709613" cy="22860"/>
          </a:xfrm>
          <a:prstGeom prst="roundRect">
            <a:avLst>
              <a:gd name="adj" fmla="val 133041"/>
            </a:avLst>
          </a:prstGeom>
          <a:solidFill>
            <a:srgbClr val="C6C6D2"/>
          </a:solidFill>
        </p:spPr>
        <p:txBody>
          <a:bodyPr/>
          <a:lstStyle/>
          <a:p>
            <a:endParaRPr lang="en-IN"/>
          </a:p>
        </p:txBody>
      </p:sp>
      <p:sp>
        <p:nvSpPr>
          <p:cNvPr id="16" name="Shape 13"/>
          <p:cNvSpPr/>
          <p:nvPr/>
        </p:nvSpPr>
        <p:spPr>
          <a:xfrm>
            <a:off x="7087136" y="6230660"/>
            <a:ext cx="456128" cy="456128"/>
          </a:xfrm>
          <a:prstGeom prst="roundRect">
            <a:avLst>
              <a:gd name="adj" fmla="val 6668"/>
            </a:avLst>
          </a:prstGeom>
          <a:solidFill>
            <a:srgbClr val="E0E0EC"/>
          </a:solidFill>
        </p:spPr>
        <p:txBody>
          <a:bodyPr/>
          <a:lstStyle/>
          <a:p>
            <a:endParaRPr lang="en-IN"/>
          </a:p>
        </p:txBody>
      </p:sp>
      <p:sp>
        <p:nvSpPr>
          <p:cNvPr id="17" name="Text 14"/>
          <p:cNvSpPr/>
          <p:nvPr/>
        </p:nvSpPr>
        <p:spPr>
          <a:xfrm>
            <a:off x="7240965" y="6306622"/>
            <a:ext cx="148471" cy="30408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3</a:t>
            </a:r>
            <a:endParaRPr lang="en-US" sz="2350" dirty="0"/>
          </a:p>
        </p:txBody>
      </p:sp>
      <p:sp>
        <p:nvSpPr>
          <p:cNvPr id="18" name="Text 15"/>
          <p:cNvSpPr/>
          <p:nvPr/>
        </p:nvSpPr>
        <p:spPr>
          <a:xfrm>
            <a:off x="3312438" y="6205299"/>
            <a:ext cx="2887623" cy="31682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r">
              <a:lnSpc>
                <a:spcPts val="2450"/>
              </a:lnSpc>
              <a:buNone/>
            </a:pPr>
            <a:r>
              <a:rPr lang="en-IN" sz="2000" dirty="0">
                <a:latin typeface="Playfair Display Bold" pitchFamily="34" charset="0"/>
              </a:rPr>
              <a:t>Promote Positive </a:t>
            </a:r>
            <a:r>
              <a:rPr lang="en-IN" sz="2000" dirty="0" err="1">
                <a:latin typeface="Playfair Display Bold" pitchFamily="34" charset="0"/>
              </a:rPr>
              <a:t>Behavioral</a:t>
            </a:r>
            <a:r>
              <a:rPr lang="en-IN" sz="2000" dirty="0">
                <a:latin typeface="Playfair Display Bold" pitchFamily="34" charset="0"/>
              </a:rPr>
              <a:t> Change</a:t>
            </a:r>
            <a:r>
              <a:rPr lang="en-IN" sz="2000" dirty="0"/>
              <a:t>:</a:t>
            </a:r>
            <a:endParaRPr lang="en-US" sz="1950" dirty="0"/>
          </a:p>
        </p:txBody>
      </p:sp>
      <p:sp>
        <p:nvSpPr>
          <p:cNvPr id="19" name="Text 16"/>
          <p:cNvSpPr/>
          <p:nvPr/>
        </p:nvSpPr>
        <p:spPr>
          <a:xfrm>
            <a:off x="709612" y="6643688"/>
            <a:ext cx="5982233" cy="64865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r">
              <a:lnSpc>
                <a:spcPts val="2550"/>
              </a:lnSpc>
              <a:buNone/>
            </a:pPr>
            <a:r>
              <a:rPr lang="en-US" sz="1600" dirty="0"/>
              <a:t>Use Cognitive Behavioral Therapy (CBT) and Behavioral Activation (BA) techniques to help students replace negative thought patterns and adopt constructive actions to improve emotional health.</a:t>
            </a:r>
            <a:r>
              <a:rPr lang="en-US" sz="1550" dirty="0">
                <a:solidFill>
                  <a:srgbClr val="39393C"/>
                </a:solidFill>
                <a:latin typeface="Open Sans" panose="020B0606030504020204" pitchFamily="34" charset="0"/>
                <a:ea typeface="Open Sans" panose="020B0606030504020204" pitchFamily="34" charset="-122"/>
                <a:cs typeface="Open Sans" panose="020B0606030504020204" pitchFamily="34" charset="-120"/>
              </a:rPr>
              <a:t>.</a:t>
            </a:r>
            <a:endParaRPr lang="en-US" sz="15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9379" y="761048"/>
            <a:ext cx="7645241" cy="200739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5250"/>
              </a:lnSpc>
              <a:buNone/>
            </a:pPr>
            <a:r>
              <a:rPr lang="en-US" sz="420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Alignment with UN Sustainable Development Goals (SDGs)</a:t>
            </a:r>
            <a:endParaRPr lang="en-US" sz="4200" dirty="0"/>
          </a:p>
        </p:txBody>
      </p:sp>
      <p:sp>
        <p:nvSpPr>
          <p:cNvPr id="4" name="Shape 1"/>
          <p:cNvSpPr/>
          <p:nvPr/>
        </p:nvSpPr>
        <p:spPr>
          <a:xfrm>
            <a:off x="749379" y="3089553"/>
            <a:ext cx="3715583" cy="1911072"/>
          </a:xfrm>
          <a:prstGeom prst="roundRect">
            <a:avLst>
              <a:gd name="adj" fmla="val 1681"/>
            </a:avLst>
          </a:prstGeom>
          <a:solidFill>
            <a:srgbClr val="E0E0EC"/>
          </a:solidFill>
        </p:spPr>
        <p:txBody>
          <a:bodyPr/>
          <a:lstStyle/>
          <a:p>
            <a:endParaRPr lang="en-IN"/>
          </a:p>
        </p:txBody>
      </p:sp>
      <p:sp>
        <p:nvSpPr>
          <p:cNvPr id="5" name="Text 2"/>
          <p:cNvSpPr/>
          <p:nvPr/>
        </p:nvSpPr>
        <p:spPr>
          <a:xfrm>
            <a:off x="963454" y="3445551"/>
            <a:ext cx="3287435" cy="11376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100" b="1" dirty="0">
                <a:latin typeface="Playfair Display Bold" pitchFamily="34" charset="0"/>
              </a:rPr>
              <a:t>SDG 3: Good Health and Well-being, with potential secondary contributions</a:t>
            </a:r>
            <a:endParaRPr lang="en-US" sz="2100" b="1" dirty="0">
              <a:latin typeface="Playfair Display Bold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963454" y="4101227"/>
            <a:ext cx="3287435" cy="68532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endParaRPr lang="en-US" sz="1650" dirty="0"/>
          </a:p>
        </p:txBody>
      </p:sp>
      <p:sp>
        <p:nvSpPr>
          <p:cNvPr id="7" name="Shape 4"/>
          <p:cNvSpPr/>
          <p:nvPr/>
        </p:nvSpPr>
        <p:spPr>
          <a:xfrm>
            <a:off x="4679037" y="3089553"/>
            <a:ext cx="3715583" cy="1911072"/>
          </a:xfrm>
          <a:prstGeom prst="roundRect">
            <a:avLst>
              <a:gd name="adj" fmla="val 1681"/>
            </a:avLst>
          </a:prstGeom>
          <a:solidFill>
            <a:srgbClr val="E0E0EC"/>
          </a:solidFill>
        </p:spPr>
        <p:txBody>
          <a:bodyPr/>
          <a:lstStyle/>
          <a:p>
            <a:endParaRPr lang="en-IN"/>
          </a:p>
        </p:txBody>
      </p:sp>
      <p:sp>
        <p:nvSpPr>
          <p:cNvPr id="8" name="Text 5"/>
          <p:cNvSpPr/>
          <p:nvPr/>
        </p:nvSpPr>
        <p:spPr>
          <a:xfrm>
            <a:off x="4893112" y="3766542"/>
            <a:ext cx="2815590" cy="33456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SDG 4: Quality Education </a:t>
            </a:r>
            <a:endParaRPr lang="en-US" sz="2100" dirty="0"/>
          </a:p>
        </p:txBody>
      </p:sp>
      <p:sp>
        <p:nvSpPr>
          <p:cNvPr id="10" name="Shape 7"/>
          <p:cNvSpPr/>
          <p:nvPr/>
        </p:nvSpPr>
        <p:spPr>
          <a:xfrm>
            <a:off x="2308301" y="5321735"/>
            <a:ext cx="4594303" cy="2146697"/>
          </a:xfrm>
          <a:prstGeom prst="roundRect">
            <a:avLst>
              <a:gd name="adj" fmla="val 1425"/>
            </a:avLst>
          </a:prstGeom>
          <a:solidFill>
            <a:srgbClr val="E0E0EC"/>
          </a:solidFill>
        </p:spPr>
        <p:txBody>
          <a:bodyPr/>
          <a:lstStyle/>
          <a:p>
            <a:endParaRPr lang="en-IN"/>
          </a:p>
        </p:txBody>
      </p:sp>
      <p:sp>
        <p:nvSpPr>
          <p:cNvPr id="11" name="Text 8"/>
          <p:cNvSpPr/>
          <p:nvPr/>
        </p:nvSpPr>
        <p:spPr>
          <a:xfrm>
            <a:off x="2743200" y="6225896"/>
            <a:ext cx="3100038" cy="126349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100" b="1" dirty="0">
                <a:latin typeface="Playfair Display Bold" pitchFamily="34" charset="0"/>
              </a:rPr>
              <a:t>SDG 10: Reduced Inequality</a:t>
            </a:r>
            <a:r>
              <a:rPr lang="en-US" sz="2100" b="1" dirty="0"/>
              <a:t>.</a:t>
            </a:r>
            <a:endParaRPr lang="en-US" sz="2100" b="1" dirty="0"/>
          </a:p>
        </p:txBody>
      </p:sp>
      <p:sp>
        <p:nvSpPr>
          <p:cNvPr id="12" name="Text 9"/>
          <p:cNvSpPr/>
          <p:nvPr/>
        </p:nvSpPr>
        <p:spPr>
          <a:xfrm>
            <a:off x="963454" y="5891808"/>
            <a:ext cx="3287435" cy="102798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endParaRPr lang="en-US" sz="1650" dirty="0"/>
          </a:p>
        </p:txBody>
      </p:sp>
      <p:sp>
        <p:nvSpPr>
          <p:cNvPr id="14" name="Text 11"/>
          <p:cNvSpPr/>
          <p:nvPr/>
        </p:nvSpPr>
        <p:spPr>
          <a:xfrm>
            <a:off x="4893112" y="5428774"/>
            <a:ext cx="3287435" cy="66913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endParaRPr lang="en-US" sz="2100" dirty="0"/>
          </a:p>
        </p:txBody>
      </p:sp>
      <p:sp>
        <p:nvSpPr>
          <p:cNvPr id="15" name="Text 12"/>
          <p:cNvSpPr/>
          <p:nvPr/>
        </p:nvSpPr>
        <p:spPr>
          <a:xfrm>
            <a:off x="4893112" y="6226373"/>
            <a:ext cx="3287435" cy="102798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endParaRPr lang="en-US" sz="16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69938" y="538520"/>
            <a:ext cx="6175296" cy="61031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4800"/>
              </a:lnSpc>
              <a:buNone/>
            </a:pPr>
            <a:r>
              <a:rPr lang="en-US" sz="380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Methodology and Approach</a:t>
            </a:r>
            <a:endParaRPr lang="en-US" sz="38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9938" y="1441728"/>
            <a:ext cx="976432" cy="156233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439263" y="1636990"/>
            <a:ext cx="2441258" cy="30503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000" dirty="0">
                <a:latin typeface="Playfair Display Bold" pitchFamily="34" charset="0"/>
              </a:rPr>
              <a:t>Cognitive Behavioral Therapy (CBT) Integration</a:t>
            </a:r>
            <a:endParaRPr lang="en-US" sz="1900" dirty="0">
              <a:latin typeface="Playfair Display Bold" pitchFamily="34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7439263" y="2059186"/>
            <a:ext cx="6507599" cy="62484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600" dirty="0"/>
              <a:t>Utilize CBT techniques to help users identify and replace negative thought patterns with realistic, constructive alternatives, supporting improved emotional well-being.</a:t>
            </a:r>
            <a:endParaRPr lang="en-US" sz="15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9938" y="3004066"/>
            <a:ext cx="976432" cy="156233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439263" y="3199328"/>
            <a:ext cx="2624852" cy="30503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IN" sz="2000" dirty="0" err="1">
                <a:latin typeface="Playfair Display Bold" pitchFamily="34" charset="0"/>
              </a:rPr>
              <a:t>Behavioral</a:t>
            </a:r>
            <a:r>
              <a:rPr lang="en-IN" sz="2000" dirty="0">
                <a:latin typeface="Playfair Display Bold" pitchFamily="34" charset="0"/>
              </a:rPr>
              <a:t> Activation (BA)</a:t>
            </a:r>
            <a:endParaRPr lang="en-US" sz="1900" dirty="0">
              <a:latin typeface="Playfair Display Bold" pitchFamily="34" charset="0"/>
            </a:endParaRPr>
          </a:p>
        </p:txBody>
      </p:sp>
      <p:sp>
        <p:nvSpPr>
          <p:cNvPr id="9" name="Text 4"/>
          <p:cNvSpPr/>
          <p:nvPr/>
        </p:nvSpPr>
        <p:spPr>
          <a:xfrm>
            <a:off x="7439263" y="3621524"/>
            <a:ext cx="6507599" cy="62484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600" dirty="0"/>
              <a:t>Recommend positive actions and behaviors that actively influence and enhance users' emotional states, helping to reduce stress and anxiety.</a:t>
            </a:r>
            <a:endParaRPr lang="en-US" sz="15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9938" y="4566404"/>
            <a:ext cx="976432" cy="156233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439263" y="4761667"/>
            <a:ext cx="2563773" cy="30503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IN" sz="2000" dirty="0">
                <a:latin typeface="Playfair Display Bold" pitchFamily="34" charset="0"/>
              </a:rPr>
              <a:t>Transformer-based NLP with BERT</a:t>
            </a:r>
            <a:endParaRPr lang="en-US" sz="1900" dirty="0">
              <a:latin typeface="Playfair Display Bold" pitchFamily="34" charset="0"/>
            </a:endParaRPr>
          </a:p>
        </p:txBody>
      </p:sp>
      <p:sp>
        <p:nvSpPr>
          <p:cNvPr id="12" name="Text 6"/>
          <p:cNvSpPr/>
          <p:nvPr/>
        </p:nvSpPr>
        <p:spPr>
          <a:xfrm>
            <a:off x="7439263" y="5183862"/>
            <a:ext cx="6507599" cy="62484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600" dirty="0"/>
              <a:t>Deploy BERT, a powerful transformer-based language model, to process user inputs, detect emotional nuances, and generate empathetic, context-aware responses</a:t>
            </a:r>
            <a:r>
              <a:rPr lang="en-US" sz="1500" dirty="0">
                <a:solidFill>
                  <a:srgbClr val="39393C"/>
                </a:solidFill>
                <a:latin typeface="Open Sans" panose="020B0606030504020204" pitchFamily="34" charset="0"/>
                <a:ea typeface="Open Sans" panose="020B0606030504020204" pitchFamily="34" charset="-122"/>
                <a:cs typeface="Open Sans" panose="020B0606030504020204" pitchFamily="34" charset="-120"/>
              </a:rPr>
              <a:t>.</a:t>
            </a:r>
            <a:endParaRPr lang="en-US" sz="15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9938" y="6128742"/>
            <a:ext cx="976432" cy="1562338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439263" y="6324005"/>
            <a:ext cx="3046809" cy="30503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IN" sz="2000" dirty="0">
                <a:latin typeface="Playfair Display Bold" pitchFamily="34" charset="0"/>
              </a:rPr>
              <a:t>Mood Scoring System</a:t>
            </a:r>
            <a:endParaRPr lang="en-US" sz="1900" dirty="0">
              <a:latin typeface="Playfair Display Bold" pitchFamily="34" charset="0"/>
            </a:endParaRPr>
          </a:p>
        </p:txBody>
      </p:sp>
      <p:sp>
        <p:nvSpPr>
          <p:cNvPr id="15" name="Text 8"/>
          <p:cNvSpPr/>
          <p:nvPr/>
        </p:nvSpPr>
        <p:spPr>
          <a:xfrm>
            <a:off x="7439263" y="6746200"/>
            <a:ext cx="6507599" cy="62484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>
              <a:lnSpc>
                <a:spcPts val="2450"/>
              </a:lnSpc>
            </a:pPr>
            <a:r>
              <a:rPr lang="en-US" sz="1600" dirty="0"/>
              <a:t>Assign mental health scores (1–5) based on sentiment analysis, categorizing emotional states into five levels—ranging from "Very Bad" to "Very Good"—to monitor well-being and provide tailored support.</a:t>
            </a:r>
            <a:endParaRPr lang="en-US" sz="1600" dirty="0"/>
          </a:p>
          <a:p>
            <a:pPr marL="0" indent="0" algn="l">
              <a:lnSpc>
                <a:spcPts val="2450"/>
              </a:lnSpc>
              <a:buNone/>
            </a:pPr>
            <a:endParaRPr lang="en-US" sz="15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4106" y="101567"/>
            <a:ext cx="14106293" cy="273366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821430"/>
            <a:ext cx="8263771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Expected Outcomes and Impact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4870371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5664160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 err="1">
                <a:solidFill>
                  <a:srgbClr val="39393C"/>
                </a:solidFill>
                <a:latin typeface="Playfair Display Bold" pitchFamily="34" charset="0"/>
              </a:rPr>
              <a:t>Intreactive</a:t>
            </a:r>
            <a:r>
              <a:rPr lang="en-US" sz="2200" b="1" dirty="0">
                <a:solidFill>
                  <a:srgbClr val="39393C"/>
                </a:solidFill>
                <a:latin typeface="Playfair Display Bold" pitchFamily="34" charset="0"/>
              </a:rPr>
              <a:t> model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93790" y="6154579"/>
            <a:ext cx="4120753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anose="020B0606030504020204" pitchFamily="34" charset="0"/>
                <a:ea typeface="Open Sans" panose="020B0606030504020204" pitchFamily="34" charset="-122"/>
                <a:cs typeface="Open Sans" panose="020B0606030504020204" pitchFamily="34" charset="-120"/>
              </a:rPr>
              <a:t>Secure human like interactions with students  suffering from mental health issues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4704" y="4870371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254704" y="5664160"/>
            <a:ext cx="2860953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9393C"/>
                </a:solidFill>
                <a:latin typeface="Playfair Display Bold" pitchFamily="34" charset="0"/>
              </a:rPr>
              <a:t>Early detection and intervention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5254704" y="6154579"/>
            <a:ext cx="4120872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anose="020B0606030504020204" pitchFamily="34" charset="0"/>
                <a:ea typeface="Open Sans" panose="020B0606030504020204" pitchFamily="34" charset="-122"/>
                <a:cs typeface="Open Sans" panose="020B0606030504020204" pitchFamily="34" charset="-120"/>
              </a:rPr>
              <a:t>Identifies emotional distress for the proactive interventions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5738" y="4870371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715738" y="5664160"/>
            <a:ext cx="3539014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Community Empowerment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715738" y="6154579"/>
            <a:ext cx="4120753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anose="020B0606030504020204" pitchFamily="34" charset="0"/>
                <a:ea typeface="Open Sans" panose="020B0606030504020204" pitchFamily="34" charset="-122"/>
                <a:cs typeface="Open Sans" panose="020B0606030504020204" pitchFamily="34" charset="-120"/>
              </a:rPr>
              <a:t>Engaging powerful , healthier thoughts and pattern among the students.</a:t>
            </a:r>
            <a:endParaRPr lang="en-US" sz="1750" dirty="0"/>
          </a:p>
        </p:txBody>
      </p:sp>
      <p:sp>
        <p:nvSpPr>
          <p:cNvPr id="14" name="Rectangle 2"/>
          <p:cNvSpPr>
            <a:spLocks noChangeArrowheads="1"/>
          </p:cNvSpPr>
          <p:nvPr/>
        </p:nvSpPr>
        <p:spPr bwMode="auto">
          <a:xfrm flipV="1">
            <a:off x="7315200" y="149869"/>
            <a:ext cx="73152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90204" pitchFamily="34" charset="0"/>
              </a:rPr>
              <a:t>.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3846</Words>
  <Application>WPS Slides</Application>
  <PresentationFormat>Custom</PresentationFormat>
  <Paragraphs>128</Paragraphs>
  <Slides>11</Slides>
  <Notes>8</Notes>
  <HiddenSlides>0</HiddenSlides>
  <MMClips>0</MMClips>
  <ScaleCrop>false</ScaleCrop>
  <HeadingPairs>
    <vt:vector size="6" baseType="variant">
      <vt:variant>
        <vt:lpstr>已用的字体</vt:lpstr>
      </vt:variant>
      <vt:variant>
        <vt:i4>26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11</vt:i4>
      </vt:variant>
    </vt:vector>
  </HeadingPairs>
  <TitlesOfParts>
    <vt:vector size="39" baseType="lpstr">
      <vt:lpstr>Arial</vt:lpstr>
      <vt:lpstr>SimSun</vt:lpstr>
      <vt:lpstr>Wingdings</vt:lpstr>
      <vt:lpstr>Aldhabi</vt:lpstr>
      <vt:lpstr>Aparajita</vt:lpstr>
      <vt:lpstr>Open Sans Bold</vt:lpstr>
      <vt:lpstr>苹方-简</vt:lpstr>
      <vt:lpstr>Open Sans Bold</vt:lpstr>
      <vt:lpstr>Open Sans Bold</vt:lpstr>
      <vt:lpstr>Playfair Display Bold</vt:lpstr>
      <vt:lpstr>Playfair Display Bold</vt:lpstr>
      <vt:lpstr>Playfair Display Bold</vt:lpstr>
      <vt:lpstr>Aptos</vt:lpstr>
      <vt:lpstr>Cambria</vt:lpstr>
      <vt:lpstr>Angsana New</vt:lpstr>
      <vt:lpstr>Aptos Serif</vt:lpstr>
      <vt:lpstr>Open Sans</vt:lpstr>
      <vt:lpstr>Open Sans</vt:lpstr>
      <vt:lpstr>Open Sans</vt:lpstr>
      <vt:lpstr>Calibri</vt:lpstr>
      <vt:lpstr>Helvetica Neue</vt:lpstr>
      <vt:lpstr>Microsoft YaHei</vt:lpstr>
      <vt:lpstr>汉仪旗黑</vt:lpstr>
      <vt:lpstr>Arial Unicode MS</vt:lpstr>
      <vt:lpstr>Times New Roman</vt:lpstr>
      <vt:lpstr>宋体-简</vt:lpstr>
      <vt:lpstr>Office Theme</vt:lpstr>
      <vt:lpstr>1_Office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PptxGenJS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creator>PptxGenJS</dc:creator>
  <dc:subject>PptxGenJS Presentation</dc:subject>
  <cp:lastModifiedBy>Ananya</cp:lastModifiedBy>
  <cp:revision>4</cp:revision>
  <dcterms:created xsi:type="dcterms:W3CDTF">2025-05-26T07:58:57Z</dcterms:created>
  <dcterms:modified xsi:type="dcterms:W3CDTF">2025-05-26T07:58:57Z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FF3E59F631807DA1411F3468906AC93D_42</vt:lpwstr>
  </property>
  <property fmtid="{D5CDD505-2E9C-101B-9397-08002B2CF9AE}" pid="3" name="KSOProductBuildVer">
    <vt:lpwstr>1033-6.13.1.8710</vt:lpwstr>
  </property>
</Properties>
</file>